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63" r:id="rId2"/>
    <p:sldId id="296" r:id="rId3"/>
    <p:sldId id="297" r:id="rId4"/>
    <p:sldId id="301" r:id="rId5"/>
    <p:sldId id="298" r:id="rId6"/>
    <p:sldId id="300" r:id="rId7"/>
    <p:sldId id="295" r:id="rId8"/>
    <p:sldId id="275" r:id="rId9"/>
  </p:sldIdLst>
  <p:sldSz cx="12192000" cy="6858000"/>
  <p:notesSz cx="6858000" cy="9144000"/>
  <p:embeddedFontLst>
    <p:embeddedFont>
      <p:font typeface="Calibri Light" panose="020F0302020204030204" pitchFamily="34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나눔고딕" panose="020B0600000101010101" charset="-127"/>
      <p:regular r:id="rId2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2E1"/>
    <a:srgbClr val="CC7F2B"/>
    <a:srgbClr val="404040"/>
    <a:srgbClr val="AF9D9B"/>
    <a:srgbClr val="DDD6D5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24" autoAdjust="0"/>
    <p:restoredTop sz="93154" autoAdjust="0"/>
  </p:normalViewPr>
  <p:slideViewPr>
    <p:cSldViewPr snapToGrid="0">
      <p:cViewPr varScale="1">
        <p:scale>
          <a:sx n="103" d="100"/>
          <a:sy n="103" d="100"/>
        </p:scale>
        <p:origin x="4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mp>
</file>

<file path=ppt/media/image2.png>
</file>

<file path=ppt/media/image3.tmp>
</file>

<file path=ppt/media/image4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616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919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v.kakao.com/channel/1449/cliplink/389608677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mp"/><Relationship Id="rId4" Type="http://schemas.openxmlformats.org/officeDocument/2006/relationships/hyperlink" Target="https://m.post.naver.com/viewer/postView.nhn?volumeNo=22863350&amp;memberNo=22213349&amp;vTyp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03960" y="316922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 dirty="0" err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배인규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이석준</a:t>
              </a:r>
              <a:endParaRPr lang="en-US" altLang="ko-KR" sz="25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dirty="0" err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이유겸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en-US" altLang="ko-KR" sz="25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2019.12.03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2573482" y="1184563"/>
            <a:ext cx="7045036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EF611EE-EE63-4357-84F5-03C6A57F27BC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11580" y="288485"/>
            <a:ext cx="2254685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lang="ko-KR" altLang="en-US" sz="20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8730" y="1364579"/>
            <a:ext cx="3544478" cy="563231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1.Rain?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 동기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흐름도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</a:t>
            </a:r>
            <a:r>
              <a:rPr lang="ko-KR" altLang="en-US" sz="2000" dirty="0" smtClean="0">
                <a:solidFill>
                  <a:srgbClr val="00206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sz="2000" dirty="0" err="1" smtClean="0">
                <a:solidFill>
                  <a:srgbClr val="00206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</a:t>
            </a:r>
            <a:r>
              <a:rPr lang="ko-KR" altLang="en-US" sz="2000" dirty="0" smtClean="0">
                <a:solidFill>
                  <a:srgbClr val="00206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및 주요 </a:t>
            </a:r>
            <a:r>
              <a:rPr lang="ko-KR" altLang="en-US" sz="2000" dirty="0">
                <a:solidFill>
                  <a:srgbClr val="00206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코드 설명</a:t>
            </a:r>
          </a:p>
          <a:p>
            <a:pPr>
              <a:lnSpc>
                <a:spcPct val="150000"/>
              </a:lnSpc>
            </a:pPr>
            <a:endParaRPr lang="ko-KR" altLang="en-US" sz="2000" dirty="0">
              <a:solidFill>
                <a:srgbClr val="00206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00206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5.f1 score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 dirty="0" smtClean="0">
                <a:solidFill>
                  <a:srgbClr val="00B0F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 </a:t>
            </a:r>
            <a:r>
              <a:rPr lang="ko-KR" altLang="en-US" sz="2000" dirty="0">
                <a:solidFill>
                  <a:srgbClr val="00B0F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사항 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7.</a:t>
            </a:r>
            <a:r>
              <a:rPr lang="ko-KR" altLang="en-US" sz="2000" dirty="0" smtClean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데모  </a:t>
            </a:r>
            <a:r>
              <a:rPr lang="ko-KR" altLang="en-US" sz="20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</a:t>
            </a: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gggggg</a:t>
            </a:r>
            <a:endParaRPr lang="en-US" altLang="ko-KR" sz="20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향후 개발 일정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10. 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부록</a:t>
            </a:r>
          </a:p>
        </p:txBody>
      </p:sp>
    </p:spTree>
    <p:extLst>
      <p:ext uri="{BB962C8B-B14F-4D97-AF65-F5344CB8AC3E}">
        <p14:creationId xmlns:p14="http://schemas.microsoft.com/office/powerpoint/2010/main" val="360182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12040" y="1175187"/>
            <a:ext cx="1086910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기상청에서 제공하는 약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년</a:t>
            </a: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(2010.01~2019.11)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61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기상요소 값들이 포함된 누적데이터를 수집하여 가공한 전처리 데이터를 사용한다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가공이 완료된 전처리 데이터를 사용하여  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‘Random Forest’ 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알고리즘을 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사용하여 훈련 및 학습을 통해  다음날 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강수 유무를 예측하고자 한다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ko-KR" altLang="en-US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329345" y="185605"/>
            <a:ext cx="9000000" cy="720000"/>
            <a:chOff x="279918" y="242596"/>
            <a:chExt cx="9000000" cy="72000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03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5389605" y="1180070"/>
            <a:ext cx="557907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대다수의 국민들은 일기예보로  </a:t>
            </a:r>
            <a:r>
              <a:rPr lang="ko-KR" altLang="en-US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비가 오는지를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확인하여 </a:t>
            </a:r>
            <a:r>
              <a:rPr lang="ko-KR" altLang="en-US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우산을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준비한다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just">
              <a:lnSpc>
                <a:spcPct val="200000"/>
              </a:lnSpc>
            </a:pP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하지만 기상청의 예측과 다른 날씨로 곤경에 처하는 상황이 발생하여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’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 아닌 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ko-KR" altLang="en-US" sz="1600" dirty="0" err="1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오보청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혹은 기상 </a:t>
            </a:r>
            <a:r>
              <a:rPr lang="ko-KR" altLang="en-US" sz="1600" dirty="0" err="1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중계청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＇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이라는  별명이 생길 정도로 국민들의 불만과 민원이 많이 발생한다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just">
              <a:lnSpc>
                <a:spcPct val="200000"/>
              </a:lnSpc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just">
              <a:lnSpc>
                <a:spcPct val="200000"/>
              </a:lnSpc>
            </a:pP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년간의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기상청의 강수 유무 적중률은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45%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 불과하여 조금 더 높은 적중률을 보여 줄 방법을 강구하기 위해 프로젝트를 시작하였다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42255" y="6211669"/>
            <a:ext cx="785477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ko-KR" altLang="en-US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출처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</a:t>
            </a:r>
            <a:r>
              <a:rPr lang="ko-KR" altLang="en-US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3"/>
              </a:rPr>
              <a:t>https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3"/>
              </a:rPr>
              <a:t>://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3"/>
              </a:rPr>
              <a:t>tv.kakao.com/channel/1449/cliplink/389608677</a:t>
            </a:r>
            <a:endParaRPr lang="en-US" altLang="ko-KR" sz="12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4"/>
              </a:rPr>
              <a:t> 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4"/>
              </a:rPr>
              <a:t>        https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4"/>
              </a:rPr>
              <a:t>://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4"/>
              </a:rPr>
              <a:t>m.post.naver.com/viewer/postView.nhn?volumeNo=22863350&amp;memberNo=22213349&amp;vTyp</a:t>
            </a:r>
            <a:r>
              <a:rPr lang="en-US" altLang="ko-KR" sz="1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	e=VERTICAL</a:t>
            </a:r>
            <a:endParaRPr lang="ko-KR" altLang="en-US" sz="12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 smtClean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 동기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5" name="그림 4" descr="화면 캡처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180070"/>
            <a:ext cx="4761639" cy="405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19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>
            <a:off x="698157" y="1063526"/>
            <a:ext cx="4171760" cy="685799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시작</a:t>
            </a:r>
            <a:endParaRPr lang="ko-KR" altLang="en-US" sz="2800" b="1" dirty="0"/>
          </a:p>
        </p:txBody>
      </p:sp>
      <p:sp>
        <p:nvSpPr>
          <p:cNvPr id="3" name="직사각형 2"/>
          <p:cNvSpPr/>
          <p:nvPr/>
        </p:nvSpPr>
        <p:spPr>
          <a:xfrm>
            <a:off x="698156" y="2290016"/>
            <a:ext cx="4171761" cy="68380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기후 데이터 수집</a:t>
            </a:r>
            <a:endParaRPr lang="ko-KR" altLang="en-US" sz="2800" b="1" dirty="0"/>
          </a:p>
        </p:txBody>
      </p:sp>
      <p:sp>
        <p:nvSpPr>
          <p:cNvPr id="7" name="직사각형 6"/>
          <p:cNvSpPr/>
          <p:nvPr/>
        </p:nvSpPr>
        <p:spPr>
          <a:xfrm>
            <a:off x="693334" y="4645598"/>
            <a:ext cx="4176584" cy="6858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기후 데이터 가공</a:t>
            </a:r>
            <a:endParaRPr lang="ko-KR" altLang="en-US" sz="2800" b="1" dirty="0"/>
          </a:p>
        </p:txBody>
      </p:sp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7016974F-7864-46D2-B4D1-0BFC6E354DCB}"/>
              </a:ext>
            </a:extLst>
          </p:cNvPr>
          <p:cNvSpPr/>
          <p:nvPr/>
        </p:nvSpPr>
        <p:spPr>
          <a:xfrm>
            <a:off x="693334" y="3514135"/>
            <a:ext cx="4176584" cy="591152"/>
          </a:xfrm>
          <a:prstGeom prst="parallelogram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일별 </a:t>
            </a:r>
            <a:r>
              <a:rPr lang="ko-KR" altLang="en-US" sz="2800" b="1" dirty="0" smtClean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기후 </a:t>
            </a:r>
            <a:r>
              <a:rPr lang="ko-KR" altLang="en-US" sz="2800" b="1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데이터</a:t>
            </a:r>
          </a:p>
        </p:txBody>
      </p:sp>
      <p:sp>
        <p:nvSpPr>
          <p:cNvPr id="33" name="평행 사변형 32">
            <a:extLst>
              <a:ext uri="{FF2B5EF4-FFF2-40B4-BE49-F238E27FC236}">
                <a16:creationId xmlns:a16="http://schemas.microsoft.com/office/drawing/2014/main" id="{6B51D519-9B5A-4532-8672-1F220317D57D}"/>
              </a:ext>
            </a:extLst>
          </p:cNvPr>
          <p:cNvSpPr/>
          <p:nvPr/>
        </p:nvSpPr>
        <p:spPr>
          <a:xfrm>
            <a:off x="693334" y="5876319"/>
            <a:ext cx="4176584" cy="549675"/>
          </a:xfrm>
          <a:prstGeom prst="parallelogram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전처리 데이터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</a:p>
          </p:txBody>
        </p:sp>
      </p:grpSp>
      <p:sp>
        <p:nvSpPr>
          <p:cNvPr id="38" name="아래쪽 화살표 37"/>
          <p:cNvSpPr/>
          <p:nvPr/>
        </p:nvSpPr>
        <p:spPr>
          <a:xfrm>
            <a:off x="2460350" y="1918722"/>
            <a:ext cx="642551" cy="173284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아래쪽 화살표 39"/>
          <p:cNvSpPr/>
          <p:nvPr/>
        </p:nvSpPr>
        <p:spPr>
          <a:xfrm>
            <a:off x="2460349" y="3155033"/>
            <a:ext cx="642551" cy="173284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아래쪽 화살표 40"/>
          <p:cNvSpPr/>
          <p:nvPr/>
        </p:nvSpPr>
        <p:spPr>
          <a:xfrm>
            <a:off x="2460348" y="4300863"/>
            <a:ext cx="642551" cy="173284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아래쪽 화살표 41"/>
          <p:cNvSpPr/>
          <p:nvPr/>
        </p:nvSpPr>
        <p:spPr>
          <a:xfrm>
            <a:off x="2415041" y="5502849"/>
            <a:ext cx="642551" cy="173284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8" name="직선 연결선 57"/>
          <p:cNvCxnSpPr/>
          <p:nvPr/>
        </p:nvCxnSpPr>
        <p:spPr>
          <a:xfrm flipV="1">
            <a:off x="4961238" y="6132621"/>
            <a:ext cx="1241854" cy="1853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 flipH="1" flipV="1">
            <a:off x="6151606" y="2092005"/>
            <a:ext cx="51486" cy="405915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/>
          <p:cNvCxnSpPr>
            <a:endCxn id="65" idx="1"/>
          </p:cNvCxnSpPr>
          <p:nvPr/>
        </p:nvCxnSpPr>
        <p:spPr>
          <a:xfrm flipV="1">
            <a:off x="6104238" y="2092006"/>
            <a:ext cx="856734" cy="36938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/>
          <p:cNvSpPr/>
          <p:nvPr/>
        </p:nvSpPr>
        <p:spPr>
          <a:xfrm>
            <a:off x="6960972" y="1750102"/>
            <a:ext cx="4171761" cy="68380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회귀분석</a:t>
            </a:r>
            <a:r>
              <a:rPr lang="en-US" altLang="ko-KR" sz="2800" b="1" dirty="0" smtClean="0"/>
              <a:t>(Random Forest)</a:t>
            </a:r>
            <a:endParaRPr lang="ko-KR" altLang="en-US" sz="2800" b="1" dirty="0"/>
          </a:p>
        </p:txBody>
      </p:sp>
      <p:sp>
        <p:nvSpPr>
          <p:cNvPr id="66" name="다이아몬드 65"/>
          <p:cNvSpPr/>
          <p:nvPr/>
        </p:nvSpPr>
        <p:spPr>
          <a:xfrm>
            <a:off x="6960972" y="3398848"/>
            <a:ext cx="4171761" cy="821725"/>
          </a:xfrm>
          <a:prstGeom prst="diamond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Top(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적중률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7" name="아래쪽 화살표 66"/>
          <p:cNvSpPr/>
          <p:nvPr/>
        </p:nvSpPr>
        <p:spPr>
          <a:xfrm>
            <a:off x="8725576" y="2800539"/>
            <a:ext cx="642551" cy="346569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평행 사변형 67">
            <a:extLst>
              <a:ext uri="{FF2B5EF4-FFF2-40B4-BE49-F238E27FC236}">
                <a16:creationId xmlns:a16="http://schemas.microsoft.com/office/drawing/2014/main" id="{6B51D519-9B5A-4532-8672-1F220317D57D}"/>
              </a:ext>
            </a:extLst>
          </p:cNvPr>
          <p:cNvSpPr/>
          <p:nvPr/>
        </p:nvSpPr>
        <p:spPr>
          <a:xfrm>
            <a:off x="6870356" y="4910673"/>
            <a:ext cx="4262377" cy="592176"/>
          </a:xfrm>
          <a:prstGeom prst="parallelogram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최종 훈련 모델</a:t>
            </a:r>
            <a:endParaRPr lang="ko-KR" altLang="en-US" sz="2800" b="1" dirty="0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69" name="아래쪽 화살표 68"/>
          <p:cNvSpPr/>
          <p:nvPr/>
        </p:nvSpPr>
        <p:spPr>
          <a:xfrm>
            <a:off x="8756821" y="4472312"/>
            <a:ext cx="642551" cy="205431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9576486" y="4318565"/>
            <a:ext cx="1044146" cy="359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bg1"/>
                </a:solidFill>
              </a:rPr>
              <a:t>YES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6532605" y="2762293"/>
            <a:ext cx="932936" cy="4311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bg1"/>
                </a:solidFill>
              </a:rPr>
              <a:t>NO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cxnSp>
        <p:nvCxnSpPr>
          <p:cNvPr id="81" name="직선 화살표 연결선 80"/>
          <p:cNvCxnSpPr/>
          <p:nvPr/>
        </p:nvCxnSpPr>
        <p:spPr>
          <a:xfrm>
            <a:off x="6532605" y="2290016"/>
            <a:ext cx="409834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/>
          <p:cNvCxnSpPr/>
          <p:nvPr/>
        </p:nvCxnSpPr>
        <p:spPr>
          <a:xfrm>
            <a:off x="6532605" y="2290016"/>
            <a:ext cx="47368" cy="1519694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/>
          <p:cNvCxnSpPr>
            <a:endCxn id="66" idx="1"/>
          </p:cNvCxnSpPr>
          <p:nvPr/>
        </p:nvCxnSpPr>
        <p:spPr>
          <a:xfrm>
            <a:off x="6558348" y="3809710"/>
            <a:ext cx="402624" cy="1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10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(RandomForest)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4CF0948-0880-4EA5-A32A-6A6395DDF120}"/>
              </a:ext>
            </a:extLst>
          </p:cNvPr>
          <p:cNvGrpSpPr/>
          <p:nvPr/>
        </p:nvGrpSpPr>
        <p:grpSpPr>
          <a:xfrm>
            <a:off x="459917" y="1473568"/>
            <a:ext cx="5158695" cy="4953544"/>
            <a:chOff x="459917" y="1473568"/>
            <a:chExt cx="6181726" cy="442912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64EDCCF6-FEE3-479E-929D-5828F9242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9918" y="1473568"/>
              <a:ext cx="6181725" cy="4429125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7ADE17D-A2AD-46D5-86B8-6406DE3E4E9D}"/>
                </a:ext>
              </a:extLst>
            </p:cNvPr>
            <p:cNvSpPr/>
            <p:nvPr/>
          </p:nvSpPr>
          <p:spPr>
            <a:xfrm>
              <a:off x="459918" y="1571625"/>
              <a:ext cx="6181725" cy="113347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FF0000"/>
                  </a:solidFill>
                  <a:latin typeface="+mn-ea"/>
                </a:rPr>
                <a:t>1</a:t>
              </a:r>
              <a:endParaRPr lang="ko-KR" altLang="en-US" sz="2000">
                <a:solidFill>
                  <a:srgbClr val="FF0000"/>
                </a:solidFill>
                <a:latin typeface="+mn-ea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F56666-7C4A-4DC0-81BC-A39EA3D0F1C9}"/>
                </a:ext>
              </a:extLst>
            </p:cNvPr>
            <p:cNvSpPr/>
            <p:nvPr/>
          </p:nvSpPr>
          <p:spPr>
            <a:xfrm>
              <a:off x="459917" y="3028951"/>
              <a:ext cx="6181725" cy="2057390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B050"/>
                  </a:solidFill>
                  <a:latin typeface="+mn-ea"/>
                </a:rPr>
                <a:t>2</a:t>
              </a:r>
              <a:endParaRPr lang="ko-KR" altLang="en-US" sz="2000">
                <a:solidFill>
                  <a:srgbClr val="00B050"/>
                </a:solidFill>
                <a:latin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51AEE20-11E6-4EA1-BE87-8E2FD7A3D0B8}"/>
                </a:ext>
              </a:extLst>
            </p:cNvPr>
            <p:cNvSpPr/>
            <p:nvPr/>
          </p:nvSpPr>
          <p:spPr>
            <a:xfrm>
              <a:off x="704850" y="4533910"/>
              <a:ext cx="5495925" cy="1181090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70C0"/>
                  </a:solidFill>
                  <a:latin typeface="+mn-ea"/>
                </a:rPr>
                <a:t>3</a:t>
              </a:r>
              <a:endParaRPr lang="ko-KR" altLang="en-US" sz="2000">
                <a:solidFill>
                  <a:srgbClr val="0070C0"/>
                </a:solidFill>
                <a:latin typeface="+mn-ea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4DDD424-15F7-4A09-B3C1-9374D35C196A}"/>
              </a:ext>
            </a:extLst>
          </p:cNvPr>
          <p:cNvSpPr txBox="1"/>
          <p:nvPr/>
        </p:nvSpPr>
        <p:spPr>
          <a:xfrm>
            <a:off x="6096001" y="1410355"/>
            <a:ext cx="5636082" cy="501675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25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 정의</a:t>
            </a:r>
            <a:endParaRPr lang="en-US" altLang="ko-KR" sz="25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2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분류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 등에 사용되는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앙상블 학습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방법의 일종으로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훈련 과정에서 구성한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결정 트리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로부터 분류 또는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예측치</a:t>
            </a:r>
            <a:r>
              <a:rPr lang="en-US" altLang="ko-KR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</a:t>
            </a:r>
            <a:r>
              <a:rPr lang="en-US" altLang="ko-KR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출력함으로써 동작하는 알고리즘이다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l"/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25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분석 과정</a:t>
            </a:r>
            <a:endParaRPr lang="en-US" altLang="ko-KR" sz="25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데이터로부터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중복을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허용하는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복수의 표본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(Subsample)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생성</a:t>
            </a:r>
            <a:endParaRPr lang="en-US" altLang="ko-KR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가지치기를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하지 않은 최대 의사 결정 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및 회귀분석 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구성함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분기를 수행하는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Node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Random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으로 추출되는 변수 중에서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최선의 변수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(Prediction)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선정</a:t>
            </a:r>
            <a:endParaRPr lang="en-US" altLang="ko-KR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결정 트리에서 구한 최선의 변수들을 모아 다수결로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결과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(Final predicion)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도출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55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깃 허브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8DF5F6-8350-4DDA-AB99-48CB40D464B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26CD72-5525-4BC9-962B-EEBFA55A8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8" y="1473567"/>
            <a:ext cx="7830643" cy="421063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5FFB790-7243-4052-99C0-E78155617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800" y="1454735"/>
            <a:ext cx="6494200" cy="540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3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2764A-2E73-45C3-8D99-5A129CC8EA24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9499</TotalTime>
  <Words>322</Words>
  <Application>Microsoft Office PowerPoint</Application>
  <PresentationFormat>와이드스크린</PresentationFormat>
  <Paragraphs>76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Calibri Light</vt:lpstr>
      <vt:lpstr>Calibri</vt:lpstr>
      <vt:lpstr>맑은 고딕</vt:lpstr>
      <vt:lpstr>나눔고딕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Windows 사용자</cp:lastModifiedBy>
  <cp:revision>182</cp:revision>
  <dcterms:created xsi:type="dcterms:W3CDTF">2019-09-22T22:58:33Z</dcterms:created>
  <dcterms:modified xsi:type="dcterms:W3CDTF">2019-11-28T07:28:25Z</dcterms:modified>
</cp:coreProperties>
</file>

<file path=docProps/thumbnail.jpeg>
</file>